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4" r:id="rId2"/>
    <p:sldId id="273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marL="320040" indent="-320040">
              <a:lnSpc>
                <a:spcPct val="90000"/>
              </a:lnSpc>
              <a:defRPr/>
            </a:pPr>
            <a:r>
              <a:rPr lang="en-US" sz="4800" b="1" u="sng" dirty="0" smtClean="0">
                <a:solidFill>
                  <a:srgbClr val="C00000"/>
                </a:solidFill>
              </a:rPr>
              <a:t/>
            </a:r>
            <a:br>
              <a:rPr lang="en-US" sz="4800" b="1" u="sng" dirty="0" smtClean="0">
                <a:solidFill>
                  <a:srgbClr val="C00000"/>
                </a:solidFill>
              </a:rPr>
            </a:br>
            <a:r>
              <a:rPr lang="en-US" sz="4800" b="1" u="sng" dirty="0" smtClean="0">
                <a:solidFill>
                  <a:srgbClr val="C00000"/>
                </a:solidFill>
              </a:rPr>
              <a:t/>
            </a:r>
            <a:br>
              <a:rPr lang="en-US" sz="4800" b="1" u="sng" dirty="0" smtClean="0">
                <a:solidFill>
                  <a:srgbClr val="C00000"/>
                </a:solidFill>
              </a:rPr>
            </a:br>
            <a:r>
              <a:rPr lang="en-US" sz="4800" b="1" u="sng" dirty="0" smtClean="0">
                <a:solidFill>
                  <a:srgbClr val="C00000"/>
                </a:solidFill>
              </a:rPr>
              <a:t/>
            </a:r>
            <a:br>
              <a:rPr lang="en-US" sz="4800" b="1" u="sng" dirty="0" smtClean="0">
                <a:solidFill>
                  <a:srgbClr val="C00000"/>
                </a:solidFill>
              </a:rPr>
            </a:br>
            <a:r>
              <a:rPr lang="en-US" sz="4800" b="1" u="sng" dirty="0" smtClean="0">
                <a:solidFill>
                  <a:srgbClr val="C00000"/>
                </a:solidFill>
              </a:rPr>
              <a:t>Objectives:</a:t>
            </a:r>
            <a:br>
              <a:rPr lang="en-US" sz="4800" b="1" u="sng" dirty="0" smtClean="0">
                <a:solidFill>
                  <a:srgbClr val="C00000"/>
                </a:solidFill>
              </a:rPr>
            </a:br>
            <a:r>
              <a:rPr lang="en-US" sz="4800" b="1" u="sng" dirty="0" smtClean="0">
                <a:solidFill>
                  <a:srgbClr val="C00000"/>
                </a:solidFill>
              </a:rPr>
              <a:t/>
            </a:r>
            <a:br>
              <a:rPr lang="en-US" sz="4800" b="1" u="sng" dirty="0" smtClean="0">
                <a:solidFill>
                  <a:srgbClr val="C0000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pPr marL="320040" indent="-320040" algn="l">
              <a:lnSpc>
                <a:spcPct val="90000"/>
              </a:lnSpc>
              <a:buNone/>
              <a:defRPr/>
            </a:pPr>
            <a:r>
              <a:rPr lang="en-US" sz="2800" b="1" dirty="0" smtClean="0"/>
              <a:t>1-Types of inhibitors </a:t>
            </a:r>
          </a:p>
          <a:p>
            <a:pPr marL="320040" indent="-320040" algn="l">
              <a:lnSpc>
                <a:spcPct val="90000"/>
              </a:lnSpc>
              <a:buNone/>
              <a:defRPr/>
            </a:pPr>
            <a:r>
              <a:rPr lang="en-US" sz="2800" b="1" dirty="0" smtClean="0"/>
              <a:t>1-To  </a:t>
            </a:r>
            <a:r>
              <a:rPr lang="en-US" sz="2800" b="1" dirty="0" smtClean="0"/>
              <a:t>study the factors regulating </a:t>
            </a:r>
            <a:r>
              <a:rPr lang="en-US" sz="2800" b="1" dirty="0" smtClean="0"/>
              <a:t>enzyme 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en-US" sz="2800" b="1" dirty="0" smtClean="0"/>
              <a:t>activity:</a:t>
            </a:r>
            <a:endParaRPr lang="en-US" sz="4000" b="1" u="sng" dirty="0" smtClean="0">
              <a:solidFill>
                <a:srgbClr val="C00000"/>
              </a:solidFill>
            </a:endParaRPr>
          </a:p>
          <a:p>
            <a:pPr marL="457200" indent="-457200" algn="l">
              <a:lnSpc>
                <a:spcPct val="90000"/>
              </a:lnSpc>
              <a:buNone/>
              <a:defRPr/>
            </a:pPr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0070C0"/>
                </a:solidFill>
              </a:rPr>
              <a:t>A.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Changes in enzyme quantity</a:t>
            </a:r>
          </a:p>
          <a:p>
            <a:pPr marL="514350" indent="-514350" algn="l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Allosteric</a:t>
            </a:r>
            <a:r>
              <a:rPr lang="en-US" sz="2400" b="1" dirty="0" smtClean="0"/>
              <a:t> inhibition</a:t>
            </a:r>
          </a:p>
          <a:p>
            <a:pPr marL="514350" indent="-514350" algn="l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</a:rPr>
              <a:t>B. </a:t>
            </a:r>
            <a:r>
              <a:rPr lang="en-US" sz="2400" b="1" dirty="0" smtClean="0"/>
              <a:t>Feedback inhibition</a:t>
            </a:r>
          </a:p>
          <a:p>
            <a:pPr marL="514350" indent="-514350" algn="l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</a:rPr>
              <a:t>C.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Zymogens</a:t>
            </a:r>
          </a:p>
          <a:p>
            <a:pPr marL="514350" indent="-514350" algn="l">
              <a:lnSpc>
                <a:spcPct val="90000"/>
              </a:lnSpc>
              <a:buNone/>
              <a:defRPr/>
            </a:pPr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0070C0"/>
                </a:solidFill>
              </a:rPr>
              <a:t>D.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The effect of hormones</a:t>
            </a:r>
          </a:p>
          <a:p>
            <a:pPr marL="514350" indent="-514350" algn="l">
              <a:lnSpc>
                <a:spcPct val="90000"/>
              </a:lnSpc>
              <a:buNone/>
              <a:defRPr/>
            </a:pPr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0070C0"/>
                </a:solidFill>
              </a:rPr>
              <a:t>E.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Covalent modification</a:t>
            </a:r>
          </a:p>
          <a:p>
            <a:pPr marL="514350" indent="-514350" algn="l">
              <a:lnSpc>
                <a:spcPct val="90000"/>
              </a:lnSpc>
              <a:buNone/>
              <a:defRPr/>
            </a:pPr>
            <a:r>
              <a:rPr lang="en-US" sz="2400" b="1" dirty="0" smtClean="0"/>
              <a:t>2-To study </a:t>
            </a:r>
            <a:r>
              <a:rPr lang="en-US" sz="2400" b="1" dirty="0" err="1" smtClean="0"/>
              <a:t>isoenzymes</a:t>
            </a:r>
            <a:endParaRPr lang="en-US" sz="2400" b="1" dirty="0" smtClean="0"/>
          </a:p>
          <a:p>
            <a:pPr marL="514350" indent="-514350" algn="l">
              <a:lnSpc>
                <a:spcPct val="90000"/>
              </a:lnSpc>
              <a:buNone/>
              <a:defRPr/>
            </a:pPr>
            <a:r>
              <a:rPr lang="en-US" sz="2400" b="1" dirty="0" smtClean="0"/>
              <a:t>To illustrate </a:t>
            </a:r>
            <a:r>
              <a:rPr lang="en-US" sz="2400" b="1" dirty="0" err="1" smtClean="0"/>
              <a:t>creatine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kinase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isoenzymes</a:t>
            </a:r>
            <a:r>
              <a:rPr lang="en-US" sz="2400" b="1" dirty="0" smtClean="0"/>
              <a:t>. </a:t>
            </a:r>
            <a:r>
              <a:rPr lang="ar-IQ" sz="2400" b="1" dirty="0" smtClean="0"/>
              <a:t>-</a:t>
            </a:r>
            <a:r>
              <a:rPr lang="en-US" sz="2400" b="1" dirty="0" smtClean="0"/>
              <a:t>3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985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smtClean="0"/>
          </a:p>
        </p:txBody>
      </p:sp>
      <p:pic>
        <p:nvPicPr>
          <p:cNvPr id="768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8358188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An Example: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The inhibition of L-</a:t>
            </a:r>
            <a:r>
              <a:rPr lang="en-US" dirty="0" err="1" smtClean="0"/>
              <a:t>threonine</a:t>
            </a:r>
            <a:r>
              <a:rPr lang="en-US" dirty="0" smtClean="0"/>
              <a:t> </a:t>
            </a:r>
            <a:r>
              <a:rPr lang="en-US" dirty="0" err="1" smtClean="0"/>
              <a:t>dehydratase</a:t>
            </a:r>
            <a:r>
              <a:rPr lang="en-US" dirty="0" smtClean="0"/>
              <a:t> by L-</a:t>
            </a:r>
            <a:r>
              <a:rPr lang="en-US" dirty="0" err="1" smtClean="0"/>
              <a:t>isoleucine</a:t>
            </a:r>
            <a:r>
              <a:rPr lang="en-US" dirty="0" smtClean="0"/>
              <a:t>. </a:t>
            </a:r>
          </a:p>
          <a:p>
            <a:pPr algn="l">
              <a:buNone/>
            </a:pPr>
            <a:r>
              <a:rPr lang="en-US" dirty="0" smtClean="0"/>
              <a:t>Such type of enzyme is called </a:t>
            </a:r>
            <a:r>
              <a:rPr lang="en-US" dirty="0" err="1" smtClean="0"/>
              <a:t>Allosteric</a:t>
            </a:r>
            <a:r>
              <a:rPr lang="en-US" dirty="0" smtClean="0"/>
              <a:t> Enzyme, which has a specific sites or </a:t>
            </a:r>
            <a:r>
              <a:rPr lang="en-US" dirty="0" err="1" smtClean="0"/>
              <a:t>allosteric</a:t>
            </a:r>
            <a:r>
              <a:rPr lang="en-US" dirty="0" smtClean="0"/>
              <a:t> site other than the substrate-binding site.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Effect of Non - Competitive inhibitors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Effect on </a:t>
            </a:r>
            <a:r>
              <a:rPr lang="en-US" dirty="0" err="1" smtClean="0">
                <a:solidFill>
                  <a:srgbClr val="FF0000"/>
                </a:solidFill>
              </a:rPr>
              <a:t>Vmax</a:t>
            </a:r>
            <a:r>
              <a:rPr lang="en-US" dirty="0" smtClean="0"/>
              <a:t>: Non-Competitive inhibition cannot be overcome by increasing the concentration of substrate. Thus, non-competitive inhibitors</a:t>
            </a:r>
          </a:p>
          <a:p>
            <a:pPr algn="l">
              <a:buNone/>
            </a:pPr>
            <a:r>
              <a:rPr lang="en-US" dirty="0" smtClean="0"/>
              <a:t>decrease the </a:t>
            </a:r>
            <a:r>
              <a:rPr lang="en-US" dirty="0" err="1" smtClean="0"/>
              <a:t>Vmas</a:t>
            </a:r>
            <a:r>
              <a:rPr lang="en-US" dirty="0" smtClean="0"/>
              <a:t> of the reaction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Effect on Km:</a:t>
            </a:r>
            <a:r>
              <a:rPr lang="en-US" dirty="0" smtClean="0"/>
              <a:t> Non-competitive inhibitors do not interfere with the binding of substrate to enzyme. Thus, the enzyme shows the same Km in the presence or absence of the noncompetitive inhibitor.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36838"/>
          </a:xfrm>
        </p:spPr>
        <p:txBody>
          <a:bodyPr/>
          <a:lstStyle/>
          <a:p>
            <a:pPr algn="ctr" eaLnBrk="1" hangingPunct="1"/>
            <a:r>
              <a:rPr lang="en-US" sz="2400" b="1" u="sng" smtClean="0">
                <a:solidFill>
                  <a:srgbClr val="7030A0"/>
                </a:solidFill>
                <a:cs typeface="Arial" pitchFamily="34" charset="0"/>
              </a:rPr>
              <a:t>Lineweaver – Burk plot of Non-competitive inhibition </a:t>
            </a:r>
            <a:r>
              <a:rPr lang="en-US" sz="2800" b="1" u="sng" smtClean="0">
                <a:solidFill>
                  <a:srgbClr val="7030A0"/>
                </a:solidFill>
                <a:cs typeface="Arial" pitchFamily="34" charset="0"/>
              </a:rPr>
              <a:t/>
            </a:r>
            <a:br>
              <a:rPr lang="en-US" sz="2800" b="1" u="sng" smtClean="0">
                <a:solidFill>
                  <a:srgbClr val="7030A0"/>
                </a:solidFill>
                <a:cs typeface="Arial" pitchFamily="34" charset="0"/>
              </a:rPr>
            </a:br>
            <a:r>
              <a:rPr lang="en-US" sz="2800" b="1" u="sng" smtClean="0">
                <a:solidFill>
                  <a:srgbClr val="7030A0"/>
                </a:solidFill>
                <a:cs typeface="Arial" pitchFamily="34" charset="0"/>
              </a:rPr>
              <a:t/>
            </a:r>
            <a:br>
              <a:rPr lang="en-US" sz="2800" b="1" u="sng" smtClean="0">
                <a:solidFill>
                  <a:srgbClr val="7030A0"/>
                </a:solidFill>
                <a:cs typeface="Arial" pitchFamily="34" charset="0"/>
              </a:rPr>
            </a:br>
            <a:r>
              <a:rPr lang="en-US" sz="2800" b="1" u="sng" smtClean="0">
                <a:solidFill>
                  <a:srgbClr val="7030A0"/>
                </a:solidFill>
                <a:cs typeface="Arial" pitchFamily="34" charset="0"/>
              </a:rPr>
              <a:t/>
            </a:r>
            <a:br>
              <a:rPr lang="en-US" sz="2800" b="1" u="sng" smtClean="0">
                <a:solidFill>
                  <a:srgbClr val="7030A0"/>
                </a:solidFill>
                <a:cs typeface="Arial" pitchFamily="34" charset="0"/>
              </a:rPr>
            </a:br>
            <a:r>
              <a:rPr lang="en-US" sz="2800" b="1" u="sng" smtClean="0">
                <a:solidFill>
                  <a:srgbClr val="00B050"/>
                </a:solidFill>
                <a:cs typeface="Arial" pitchFamily="34" charset="0"/>
              </a:rPr>
              <a:t>Where:</a:t>
            </a:r>
            <a:r>
              <a:rPr lang="en-US" sz="2800" b="1" u="sng" smtClean="0">
                <a:solidFill>
                  <a:srgbClr val="7030A0"/>
                </a:solidFill>
                <a:cs typeface="Arial" pitchFamily="34" charset="0"/>
              </a:rPr>
              <a:t/>
            </a:r>
            <a:br>
              <a:rPr lang="en-US" sz="2800" b="1" u="sng" smtClean="0">
                <a:solidFill>
                  <a:srgbClr val="7030A0"/>
                </a:solidFill>
                <a:cs typeface="Arial" pitchFamily="34" charset="0"/>
              </a:rPr>
            </a:br>
            <a:r>
              <a:rPr lang="en-US" sz="2400" b="1" smtClean="0">
                <a:solidFill>
                  <a:srgbClr val="C00000"/>
                </a:solidFill>
                <a:cs typeface="Arial" pitchFamily="34" charset="0"/>
              </a:rPr>
              <a:t>1.  Vmax: decreased           2.  Km: not changed</a:t>
            </a:r>
            <a:endParaRPr lang="ar-IQ" sz="2400" b="1" smtClean="0">
              <a:solidFill>
                <a:srgbClr val="C00000"/>
              </a:solidFill>
              <a:cs typeface="Arial" pitchFamily="34" charset="0"/>
            </a:endParaRP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42" y="2714620"/>
            <a:ext cx="6215106" cy="395446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3-UN COMPETITIVE INHIBITION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Uncompetitive Inhibitor binds only to ES</a:t>
            </a:r>
          </a:p>
          <a:p>
            <a:pPr algn="l">
              <a:buNone/>
            </a:pPr>
            <a:r>
              <a:rPr lang="en-US" dirty="0" smtClean="0"/>
              <a:t>complex at locations other than the catalytic site.</a:t>
            </a:r>
          </a:p>
          <a:p>
            <a:pPr algn="l">
              <a:buNone/>
            </a:pPr>
            <a:r>
              <a:rPr lang="en-US" dirty="0" smtClean="0"/>
              <a:t> Substrate binding modifies enzyme structure, making inhibitor-binding site available.</a:t>
            </a:r>
          </a:p>
          <a:p>
            <a:pPr algn="l">
              <a:buNone/>
            </a:pPr>
            <a:r>
              <a:rPr lang="en-US" dirty="0" smtClean="0"/>
              <a:t>Inhibition cannot be reversed by substrate. In this case apparent </a:t>
            </a:r>
            <a:r>
              <a:rPr lang="en-US" dirty="0" err="1" smtClean="0"/>
              <a:t>Vmax</a:t>
            </a:r>
            <a:r>
              <a:rPr lang="en-US" dirty="0" smtClean="0"/>
              <a:t> and Km decreased.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714375"/>
            <a:ext cx="8001000" cy="56102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Irreversible inhibition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 marL="319088" indent="-319088" algn="l">
              <a:buNone/>
            </a:pPr>
            <a:r>
              <a:rPr lang="en-US" dirty="0" smtClean="0"/>
              <a:t>The effect of the inhibitor cannot be removed and enzyme activity cannot be regained. Enzymes undergo irreversible inhibition when treated  with agents capable of covalently and permanently modifying a functional group essential for the catalytic activity of the enzyme.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i="1" dirty="0" smtClean="0">
                <a:solidFill>
                  <a:srgbClr val="FF0000"/>
                </a:solidFill>
              </a:rPr>
              <a:t>Example</a:t>
            </a:r>
            <a:r>
              <a:rPr lang="en-US" i="1" dirty="0" smtClean="0"/>
              <a:t>: Inhibition</a:t>
            </a:r>
            <a:r>
              <a:rPr lang="en-US" dirty="0" smtClean="0"/>
              <a:t> of </a:t>
            </a:r>
            <a:r>
              <a:rPr lang="en-US" dirty="0" err="1" smtClean="0"/>
              <a:t>triose</a:t>
            </a:r>
            <a:r>
              <a:rPr lang="en-US" dirty="0" smtClean="0"/>
              <a:t> phosphate dehydrogenate by </a:t>
            </a:r>
            <a:r>
              <a:rPr lang="en-US" dirty="0" err="1" smtClean="0"/>
              <a:t>iodo</a:t>
            </a:r>
            <a:r>
              <a:rPr lang="en-US" dirty="0" smtClean="0"/>
              <a:t> acetate which block the activity of the enzyme.</a:t>
            </a:r>
            <a:endParaRPr lang="en-US" u="sng" dirty="0" smtClean="0">
              <a:solidFill>
                <a:srgbClr val="FFFF00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Regulation of Enzyme Activity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 smtClean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929312"/>
          </a:xfrm>
        </p:spPr>
        <p:txBody>
          <a:bodyPr rtlCol="1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1-regulation of enzyme quantity: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The amount of enzyme may be  increased by increasing the rate of synthesis. Decreased by decreasing the rate of degradation.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A- Regulation by induction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 Induction of synthesis of a particular enzyme.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 The </a:t>
            </a:r>
            <a:r>
              <a:rPr lang="en-US" dirty="0" err="1" smtClean="0">
                <a:cs typeface="+mn-cs"/>
              </a:rPr>
              <a:t>effector</a:t>
            </a:r>
            <a:r>
              <a:rPr lang="en-US" dirty="0" smtClean="0">
                <a:cs typeface="+mn-cs"/>
              </a:rPr>
              <a:t> is called inducer (substrate, Hormone).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B-Regulation by repression: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 Number of enzyme molecules decreased by repression.  The </a:t>
            </a:r>
            <a:r>
              <a:rPr lang="en-US" dirty="0" err="1" smtClean="0">
                <a:cs typeface="+mn-cs"/>
              </a:rPr>
              <a:t>effector</a:t>
            </a:r>
            <a:r>
              <a:rPr lang="en-US" dirty="0" smtClean="0">
                <a:cs typeface="+mn-cs"/>
              </a:rPr>
              <a:t> is called repressor.</a:t>
            </a:r>
            <a:endParaRPr lang="ar-IQ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6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i="1" dirty="0" smtClean="0">
                <a:solidFill>
                  <a:srgbClr val="FF0000"/>
                </a:solidFill>
              </a:rPr>
              <a:t>2-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Allosteric</a:t>
            </a:r>
            <a:r>
              <a:rPr lang="en-US" sz="6000" b="1" i="1" dirty="0" smtClean="0">
                <a:solidFill>
                  <a:srgbClr val="FF0000"/>
                </a:solidFill>
              </a:rPr>
              <a:t> Regulation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 rtlCol="1">
            <a:normAutofit fontScale="92500" lnSpcReduction="200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cs typeface="+mj-cs"/>
              </a:rPr>
              <a:t>Allosteric</a:t>
            </a:r>
            <a:r>
              <a:rPr lang="en-US" dirty="0" smtClean="0">
                <a:cs typeface="+mj-cs"/>
              </a:rPr>
              <a:t> Enzymes are regulated by molecules called </a:t>
            </a:r>
            <a:r>
              <a:rPr lang="en-US" dirty="0" err="1" smtClean="0">
                <a:cs typeface="+mj-cs"/>
              </a:rPr>
              <a:t>allosteric</a:t>
            </a:r>
            <a:r>
              <a:rPr lang="en-US" dirty="0" smtClean="0">
                <a:cs typeface="+mj-cs"/>
              </a:rPr>
              <a:t> effectors (also modifiers) that bind </a:t>
            </a:r>
            <a:r>
              <a:rPr lang="en-US" dirty="0" err="1" smtClean="0">
                <a:cs typeface="+mj-cs"/>
              </a:rPr>
              <a:t>noncovalently</a:t>
            </a:r>
            <a:r>
              <a:rPr lang="en-US" dirty="0" smtClean="0">
                <a:cs typeface="+mj-cs"/>
              </a:rPr>
              <a:t> at a site ( </a:t>
            </a:r>
            <a:r>
              <a:rPr lang="en-US" dirty="0" err="1" smtClean="0">
                <a:cs typeface="+mj-cs"/>
              </a:rPr>
              <a:t>allosteric</a:t>
            </a:r>
            <a:r>
              <a:rPr lang="en-US" dirty="0" smtClean="0">
                <a:cs typeface="+mj-cs"/>
              </a:rPr>
              <a:t> site ) other than the active site.</a:t>
            </a: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j-cs"/>
              </a:rPr>
              <a:t> These enzymes are composed of multiple subunits, and the regulatory site that binds the </a:t>
            </a:r>
            <a:r>
              <a:rPr lang="en-US" dirty="0" err="1" smtClean="0">
                <a:cs typeface="+mj-cs"/>
              </a:rPr>
              <a:t>effector</a:t>
            </a:r>
            <a:r>
              <a:rPr lang="en-US" dirty="0" smtClean="0">
                <a:cs typeface="+mj-cs"/>
              </a:rPr>
              <a:t> may be located on a subunit that is not itself catalytic.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92D050"/>
                </a:solidFill>
              </a:rPr>
              <a:t> 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8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presence of an </a:t>
            </a:r>
            <a:r>
              <a:rPr lang="en-US" dirty="0" err="1" smtClean="0"/>
              <a:t>allosteric</a:t>
            </a:r>
            <a:r>
              <a:rPr lang="en-US" dirty="0" smtClean="0"/>
              <a:t> </a:t>
            </a:r>
            <a:r>
              <a:rPr lang="en-US" dirty="0" err="1" smtClean="0"/>
              <a:t>effector</a:t>
            </a:r>
            <a:r>
              <a:rPr lang="en-US" dirty="0" smtClean="0"/>
              <a:t> can alter the affinity of the enzyme for its substrate, or modify the maximal catalytic activity of the enzyme, or both.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92D05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Effectors</a:t>
            </a:r>
            <a:r>
              <a:rPr lang="en-US" dirty="0" smtClean="0"/>
              <a:t> that inhibit enzyme activity are termed negative effectors, whereas those that   increase enzyme activity are called positive effectors.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5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cs typeface="Arial" pitchFamily="34" charset="0"/>
              </a:rPr>
              <a:t>5.Activators &amp; inhibitors: </a:t>
            </a:r>
            <a:br>
              <a:rPr lang="en-US" b="1" u="sng" dirty="0" smtClean="0">
                <a:solidFill>
                  <a:srgbClr val="FF0000"/>
                </a:solidFill>
                <a:cs typeface="Arial" pitchFamily="34" charset="0"/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u="sng" dirty="0" smtClean="0">
                <a:solidFill>
                  <a:srgbClr val="C00000"/>
                </a:solidFill>
                <a:cs typeface="Arial" pitchFamily="34" charset="0"/>
              </a:rPr>
              <a:t>Activators : </a:t>
            </a:r>
            <a:r>
              <a:rPr lang="en-US" dirty="0" smtClean="0">
                <a:cs typeface="Arial" pitchFamily="34" charset="0"/>
              </a:rPr>
              <a:t>substances which increases enzyme activity </a:t>
            </a:r>
          </a:p>
          <a:p>
            <a:pPr algn="l">
              <a:buNone/>
            </a:pPr>
            <a:r>
              <a:rPr lang="en-US" dirty="0" smtClean="0">
                <a:cs typeface="Arial" pitchFamily="34" charset="0"/>
              </a:rPr>
              <a:t>Ex: </a:t>
            </a:r>
            <a:r>
              <a:rPr lang="en-US" dirty="0" err="1" smtClean="0">
                <a:cs typeface="Arial" pitchFamily="34" charset="0"/>
              </a:rPr>
              <a:t>Cl</a:t>
            </a:r>
            <a:r>
              <a:rPr lang="en-US" baseline="30000" dirty="0" smtClean="0">
                <a:cs typeface="Arial" pitchFamily="34" charset="0"/>
              </a:rPr>
              <a:t>-</a:t>
            </a:r>
            <a:r>
              <a:rPr lang="en-US" dirty="0" smtClean="0">
                <a:cs typeface="Arial" pitchFamily="34" charset="0"/>
              </a:rPr>
              <a:t> act as activator of salivary amylase .</a:t>
            </a:r>
          </a:p>
          <a:p>
            <a:pPr algn="l">
              <a:buNone/>
            </a:pPr>
            <a:endParaRPr lang="en-US" dirty="0" smtClean="0">
              <a:cs typeface="Arial" pitchFamily="34" charset="0"/>
            </a:endParaRPr>
          </a:p>
          <a:p>
            <a:pPr algn="l">
              <a:buNone/>
            </a:pPr>
            <a:r>
              <a:rPr lang="en-US" b="1" u="sng" dirty="0" smtClean="0">
                <a:solidFill>
                  <a:srgbClr val="C00000"/>
                </a:solidFill>
                <a:cs typeface="Arial" pitchFamily="34" charset="0"/>
              </a:rPr>
              <a:t>Inhibitors: </a:t>
            </a:r>
            <a:r>
              <a:rPr lang="en-US" dirty="0" smtClean="0">
                <a:cs typeface="Arial" pitchFamily="34" charset="0"/>
              </a:rPr>
              <a:t>substances which reduces or abolishes enzyme activity.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 u="sng" smtClean="0">
              <a:solidFill>
                <a:srgbClr val="92D05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b="1" u="sng" smtClean="0">
                <a:solidFill>
                  <a:srgbClr val="92D050"/>
                </a:solidFill>
              </a:rPr>
              <a:t>Allosteric effectors could be:</a:t>
            </a:r>
          </a:p>
          <a:p>
            <a:pPr algn="l">
              <a:buFont typeface="Wingdings" pitchFamily="2" charset="2"/>
              <a:buNone/>
            </a:pPr>
            <a:r>
              <a:rPr lang="en-US" sz="2800" b="1" u="sng" smtClean="0">
                <a:solidFill>
                  <a:srgbClr val="FF0000"/>
                </a:solidFill>
              </a:rPr>
              <a:t>1. Homotropic effectors: </a:t>
            </a:r>
            <a:r>
              <a:rPr lang="en-US" sz="2800" smtClean="0"/>
              <a:t>When the substrate itself serves as an allosteric effector, the effect is said to be homotropic. Most often, an allosteric substrate functions as a positive effector. </a:t>
            </a:r>
            <a:endParaRPr lang="en-US" smtClean="0">
              <a:solidFill>
                <a:srgbClr val="FFFF0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2. Heterotropic effectors:</a:t>
            </a:r>
            <a:r>
              <a:rPr lang="en-US" b="1" smtClean="0">
                <a:solidFill>
                  <a:srgbClr val="FFFF00"/>
                </a:solidFill>
              </a:rPr>
              <a:t> </a:t>
            </a:r>
            <a:r>
              <a:rPr lang="en-US" sz="2800" smtClean="0"/>
              <a:t>The allosteric effector may be different from the substrate. Heterotropic effectors are commonly encountered,for example, the glycolytic enzyme phosphfructokinase  allosterically inhibited by citrate, which is not a substrate for the enzyme</a:t>
            </a:r>
          </a:p>
        </p:txBody>
      </p:sp>
    </p:spTree>
    <p:extLst>
      <p:ext uri="{BB962C8B-B14F-4D97-AF65-F5344CB8AC3E}">
        <p14:creationId xmlns:p14="http://schemas.microsoft.com/office/powerpoint/2010/main" val="3155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cs typeface="+mj-cs"/>
              </a:rPr>
              <a:t>MODEL OF ALLOSTERIC REGULATION</a:t>
            </a:r>
            <a:endParaRPr lang="ar-IQ" dirty="0" smtClean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704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525963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</a:pPr>
            <a:r>
              <a:rPr lang="en-US" smtClean="0"/>
              <a:t>Two main model have been proposed to describe the mechnastic basis of enzyme allostery: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i="1" smtClean="0">
                <a:solidFill>
                  <a:srgbClr val="FF0000"/>
                </a:solidFill>
              </a:rPr>
              <a:t>1-Concerted model :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i="1" smtClean="0">
                <a:solidFill>
                  <a:srgbClr val="FF0000"/>
                </a:solidFill>
              </a:rPr>
              <a:t>2-Sequential model:</a:t>
            </a:r>
            <a:endParaRPr lang="ar-IQ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C00000"/>
                </a:solidFill>
              </a:rPr>
              <a:t>Concerted ( Symmetry ) Model</a:t>
            </a:r>
            <a:endParaRPr lang="ar-IQ" dirty="0" smtClean="0"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63"/>
            <a:ext cx="8472488" cy="5572125"/>
          </a:xfrm>
        </p:spPr>
        <p:txBody>
          <a:bodyPr rtlCol="1">
            <a:normAutofit fontScale="850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For an enzyme consists of 2 identical subunits each with one active site.  The subunits present in 2 conformations either  </a:t>
            </a:r>
            <a:r>
              <a:rPr lang="en-US" b="1" dirty="0" smtClean="0">
                <a:solidFill>
                  <a:srgbClr val="C00000"/>
                </a:solidFill>
              </a:rPr>
              <a:t>T ( low affinity ) or R ( high affinity )</a:t>
            </a:r>
            <a:r>
              <a:rPr lang="en-US" dirty="0" smtClean="0"/>
              <a:t>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  important assumption of the concerted model is that both subunits must be in the same conformational state: the binding of the first substrate molecule to one subunit increases the tendency of all subunits to undergo transition to the high affinity form through an </a:t>
            </a:r>
            <a:r>
              <a:rPr lang="en-US" b="1" i="1" dirty="0" smtClean="0">
                <a:solidFill>
                  <a:srgbClr val="C00000"/>
                </a:solidFill>
              </a:rPr>
              <a:t>all- or non – effect</a:t>
            </a:r>
            <a:r>
              <a:rPr lang="en-US" dirty="0" smtClean="0"/>
              <a:t>.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All subunits being either in the low affinity or high affinity forms. </a:t>
            </a:r>
            <a:r>
              <a:rPr lang="en-US" i="1" dirty="0" smtClean="0">
                <a:solidFill>
                  <a:srgbClr val="7030A0"/>
                </a:solidFill>
              </a:rPr>
              <a:t>Therefore , in the concerted model, TT , RR conformations are allowed , but TR conformation is </a:t>
            </a:r>
            <a:r>
              <a:rPr lang="en-US" i="1" u="sng" dirty="0" smtClean="0">
                <a:solidFill>
                  <a:srgbClr val="7030A0"/>
                </a:solidFill>
              </a:rPr>
              <a:t>not</a:t>
            </a:r>
            <a:r>
              <a:rPr lang="en-US" i="1" dirty="0" smtClean="0">
                <a:solidFill>
                  <a:srgbClr val="7030A0"/>
                </a:solidFill>
              </a:rPr>
              <a:t> permitted.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6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عنصر نائب للمحتوى 5" descr="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357188"/>
            <a:ext cx="8572500" cy="6286500"/>
          </a:xfrm>
        </p:spPr>
      </p:pic>
    </p:spTree>
    <p:extLst>
      <p:ext uri="{BB962C8B-B14F-4D97-AF65-F5344CB8AC3E}">
        <p14:creationId xmlns:p14="http://schemas.microsoft.com/office/powerpoint/2010/main" val="13507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2. Sequential Model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dirty="0" smtClean="0">
              <a:cs typeface="+mj-cs"/>
            </a:endParaRPr>
          </a:p>
        </p:txBody>
      </p:sp>
      <p:sp>
        <p:nvSpPr>
          <p:cNvPr id="9011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 typeface="Arial" pitchFamily="34" charset="0"/>
              <a:buNone/>
            </a:pPr>
            <a:r>
              <a:rPr lang="en-US" smtClean="0"/>
              <a:t>It postulates that the subunits undergo individual sequential changes in conformation.  The binding of the S molecule change the shape of the subunit to which is bound, However, the conformational state of the other subunit  is </a:t>
            </a:r>
            <a:r>
              <a:rPr lang="en-US" b="1" i="1" u="sng" smtClean="0">
                <a:solidFill>
                  <a:srgbClr val="C00000"/>
                </a:solidFill>
              </a:rPr>
              <a:t>not necessarily altered</a:t>
            </a:r>
            <a:r>
              <a:rPr lang="en-US" smtClean="0"/>
              <a:t>. </a:t>
            </a:r>
            <a:r>
              <a:rPr lang="en-US" i="1" smtClean="0">
                <a:solidFill>
                  <a:srgbClr val="7030A0"/>
                </a:solidFill>
              </a:rPr>
              <a:t>Thus, TR conformation is allowed in addition to TT and RR conformations. </a:t>
            </a:r>
          </a:p>
          <a:p>
            <a:pPr algn="l" eaLnBrk="1" hangingPunct="1"/>
            <a:endParaRPr lang="ar-IQ" smtClean="0"/>
          </a:p>
        </p:txBody>
      </p:sp>
    </p:spTree>
    <p:extLst>
      <p:ext uri="{BB962C8B-B14F-4D97-AF65-F5344CB8AC3E}">
        <p14:creationId xmlns:p14="http://schemas.microsoft.com/office/powerpoint/2010/main" val="32372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عنصر نائب للمحتوى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14313"/>
            <a:ext cx="8715375" cy="6357937"/>
          </a:xfrm>
        </p:spPr>
      </p:pic>
    </p:spTree>
    <p:extLst>
      <p:ext uri="{BB962C8B-B14F-4D97-AF65-F5344CB8AC3E}">
        <p14:creationId xmlns:p14="http://schemas.microsoft.com/office/powerpoint/2010/main" val="5786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6072188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cs typeface="+mn-cs"/>
              </a:rPr>
              <a:t>3-Feedback inhibition: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The end product of metabolic pathway results in </a:t>
            </a:r>
            <a:r>
              <a:rPr lang="en-US" dirty="0" err="1" smtClean="0">
                <a:cs typeface="+mn-cs"/>
              </a:rPr>
              <a:t>allosteric</a:t>
            </a:r>
            <a:r>
              <a:rPr lang="en-US" dirty="0" smtClean="0">
                <a:cs typeface="+mn-cs"/>
              </a:rPr>
              <a:t> inhibition of the first enzyme in the pathway.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00B050"/>
                </a:solidFill>
              </a:rPr>
              <a:t>Example :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For a biosynthetic pathway from   </a:t>
            </a:r>
            <a:r>
              <a:rPr lang="en-US" sz="3600" b="1" dirty="0" smtClean="0">
                <a:solidFill>
                  <a:srgbClr val="00B050"/>
                </a:solidFill>
              </a:rPr>
              <a:t> A     </a:t>
            </a:r>
            <a:r>
              <a:rPr lang="en-US" dirty="0" smtClean="0"/>
              <a:t>to      </a:t>
            </a:r>
            <a:r>
              <a:rPr lang="en-US" b="1" dirty="0" smtClean="0">
                <a:solidFill>
                  <a:srgbClr val="00B050"/>
                </a:solidFill>
              </a:rPr>
              <a:t> D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            </a:t>
            </a:r>
            <a:r>
              <a:rPr lang="en-US" dirty="0" err="1" smtClean="0"/>
              <a:t>Enz</a:t>
            </a:r>
            <a:r>
              <a:rPr lang="en-US" dirty="0" smtClean="0"/>
              <a:t> 1               </a:t>
            </a:r>
            <a:r>
              <a:rPr lang="en-US" dirty="0" err="1" smtClean="0"/>
              <a:t>Enz</a:t>
            </a:r>
            <a:r>
              <a:rPr lang="en-US" dirty="0" smtClean="0"/>
              <a:t> 2                   </a:t>
            </a:r>
            <a:r>
              <a:rPr lang="en-US" dirty="0" err="1" smtClean="0"/>
              <a:t>Enz</a:t>
            </a:r>
            <a:r>
              <a:rPr lang="en-US" dirty="0" smtClean="0"/>
              <a:t> 3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   </a:t>
            </a:r>
            <a:r>
              <a:rPr lang="en-US" sz="3600" b="1" dirty="0" smtClean="0"/>
              <a:t>A                 B                     C                   D</a:t>
            </a:r>
            <a:endParaRPr lang="en-US" b="1" dirty="0" smtClean="0"/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 smtClean="0"/>
              <a:t>High concentration of   </a:t>
            </a:r>
            <a:r>
              <a:rPr lang="en-US" sz="3600" b="1" dirty="0" smtClean="0">
                <a:solidFill>
                  <a:srgbClr val="00B050"/>
                </a:solidFill>
              </a:rPr>
              <a:t>D</a:t>
            </a:r>
            <a:r>
              <a:rPr lang="en-US" sz="3600" dirty="0" smtClean="0"/>
              <a:t> typically inhibit  </a:t>
            </a:r>
            <a:r>
              <a:rPr lang="en-US" sz="3600" b="1" dirty="0" smtClean="0">
                <a:solidFill>
                  <a:srgbClr val="00B050"/>
                </a:solidFill>
              </a:rPr>
              <a:t>Enzyme 1</a:t>
            </a:r>
            <a:r>
              <a:rPr lang="en-US" sz="3600" dirty="0" smtClean="0"/>
              <a:t>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V="1">
            <a:off x="1500188" y="5286375"/>
            <a:ext cx="78581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6" name="سهم إلى اليمين 5"/>
          <p:cNvSpPr/>
          <p:nvPr/>
        </p:nvSpPr>
        <p:spPr>
          <a:xfrm>
            <a:off x="3571875" y="5286375"/>
            <a:ext cx="1000125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7" name="سهم إلى اليمين 6"/>
          <p:cNvSpPr/>
          <p:nvPr/>
        </p:nvSpPr>
        <p:spPr>
          <a:xfrm>
            <a:off x="5715000" y="5286375"/>
            <a:ext cx="1000125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1361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rgbClr val="C00000"/>
                </a:solidFill>
              </a:rPr>
              <a:t/>
            </a:r>
            <a:br>
              <a:rPr lang="en-US" b="1" i="1" u="sng" dirty="0" smtClean="0">
                <a:solidFill>
                  <a:srgbClr val="C00000"/>
                </a:solidFill>
              </a:rPr>
            </a:br>
            <a:r>
              <a:rPr lang="en-US" b="1" i="1" u="sng" dirty="0" smtClean="0">
                <a:solidFill>
                  <a:srgbClr val="C00000"/>
                </a:solidFill>
              </a:rPr>
              <a:t>4-Zymogens ( </a:t>
            </a:r>
            <a:r>
              <a:rPr lang="en-US" b="1" i="1" u="sng" dirty="0" err="1" smtClean="0">
                <a:solidFill>
                  <a:srgbClr val="C00000"/>
                </a:solidFill>
              </a:rPr>
              <a:t>Proenzymes</a:t>
            </a:r>
            <a:r>
              <a:rPr lang="en-US" b="1" i="1" u="sng" dirty="0" smtClean="0">
                <a:solidFill>
                  <a:srgbClr val="C00000"/>
                </a:solidFill>
              </a:rPr>
              <a:t>) :</a:t>
            </a:r>
            <a:br>
              <a:rPr lang="en-US" b="1" i="1" u="sng" dirty="0" smtClean="0">
                <a:solidFill>
                  <a:srgbClr val="C00000"/>
                </a:solidFill>
              </a:rPr>
            </a:br>
            <a:endParaRPr lang="ar-IQ" dirty="0" smtClean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1143000"/>
            <a:ext cx="8715375" cy="4983163"/>
          </a:xfrm>
        </p:spPr>
        <p:txBody>
          <a:bodyPr rtlCol="1">
            <a:normAutofit fontScale="5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/>
              <a:t>Are enzymes which are synthesized initially in an inactive form, and then activated at physiologically appropriate time and place.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/>
              <a:t>The classical examples are the digestive enzymes: Pepsin , </a:t>
            </a:r>
            <a:r>
              <a:rPr lang="en-US" sz="4500" dirty="0" err="1" smtClean="0"/>
              <a:t>Trypsin</a:t>
            </a:r>
            <a:r>
              <a:rPr lang="en-US" sz="4500" dirty="0" smtClean="0"/>
              <a:t> and </a:t>
            </a:r>
            <a:r>
              <a:rPr lang="en-US" sz="4500" dirty="0" err="1" smtClean="0"/>
              <a:t>Chymotrypsin</a:t>
            </a:r>
            <a:r>
              <a:rPr lang="en-US" sz="4500" dirty="0" smtClean="0"/>
              <a:t> which are secreted in an inactive forms 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  <a:r>
              <a:rPr lang="en-US" sz="5100" b="1" u="sng" dirty="0" smtClean="0">
                <a:solidFill>
                  <a:srgbClr val="FF0000"/>
                </a:solidFill>
              </a:rPr>
              <a:t>Modes of activation :-</a:t>
            </a:r>
            <a:r>
              <a:rPr lang="en-US" sz="5100" b="1" dirty="0" smtClean="0">
                <a:solidFill>
                  <a:srgbClr val="FF0000"/>
                </a:solidFill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</a:rPr>
              <a:t>Could be</a:t>
            </a:r>
            <a:endParaRPr lang="en-US" sz="5100" dirty="0" smtClean="0">
              <a:solidFill>
                <a:srgbClr val="FF000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err="1" smtClean="0">
                <a:solidFill>
                  <a:srgbClr val="00B0F0"/>
                </a:solidFill>
              </a:rPr>
              <a:t>Exocatalysis</a:t>
            </a:r>
            <a:r>
              <a:rPr lang="en-US" sz="5100" dirty="0" smtClean="0">
                <a:solidFill>
                  <a:srgbClr val="00B0F0"/>
                </a:solidFill>
              </a:rPr>
              <a:t> :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smtClean="0">
                <a:solidFill>
                  <a:srgbClr val="00B0F0"/>
                </a:solidFill>
              </a:rPr>
              <a:t>     </a:t>
            </a:r>
            <a:r>
              <a:rPr lang="en-US" sz="5100" dirty="0" smtClean="0"/>
              <a:t>when a </a:t>
            </a:r>
            <a:r>
              <a:rPr lang="en-US" sz="5100" dirty="0" err="1" smtClean="0"/>
              <a:t>zymogen</a:t>
            </a:r>
            <a:r>
              <a:rPr lang="en-US" sz="5100" dirty="0" smtClean="0"/>
              <a:t> is activated by another substance.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5100" dirty="0" smtClean="0">
              <a:solidFill>
                <a:srgbClr val="00B0F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smtClean="0">
                <a:solidFill>
                  <a:srgbClr val="00B0F0"/>
                </a:solidFill>
              </a:rPr>
              <a:t>Autocatalysis:</a:t>
            </a:r>
            <a:r>
              <a:rPr lang="en-US" sz="5100" dirty="0" smtClean="0">
                <a:solidFill>
                  <a:srgbClr val="92D050"/>
                </a:solidFill>
              </a:rPr>
              <a:t>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smtClean="0">
                <a:solidFill>
                  <a:srgbClr val="92D050"/>
                </a:solidFill>
              </a:rPr>
              <a:t>     </a:t>
            </a:r>
            <a:r>
              <a:rPr lang="en-US" sz="5100" dirty="0" smtClean="0"/>
              <a:t>when a </a:t>
            </a:r>
            <a:r>
              <a:rPr lang="en-US" sz="5100" dirty="0" err="1" smtClean="0"/>
              <a:t>zymogen</a:t>
            </a:r>
            <a:r>
              <a:rPr lang="en-US" sz="5100" dirty="0" smtClean="0"/>
              <a:t> is activated by it's already activated precursors.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307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</a:rPr>
              <a:t>Examples: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        </a:t>
            </a:r>
            <a:r>
              <a:rPr lang="en-US" b="1" dirty="0"/>
              <a:t>1) HCL “ </a:t>
            </a:r>
            <a:r>
              <a:rPr lang="en-US" b="1" dirty="0" err="1"/>
              <a:t>exocatalysis</a:t>
            </a:r>
            <a:r>
              <a:rPr lang="en-US" b="1" dirty="0"/>
              <a:t>”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Pepsinogen                                                   pepsin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2) Pepsin “ autocatalysis”          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 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         1) </a:t>
            </a:r>
            <a:r>
              <a:rPr lang="en-US" b="1" dirty="0" err="1"/>
              <a:t>Enterokinase</a:t>
            </a:r>
            <a:r>
              <a:rPr lang="en-US" b="1" dirty="0"/>
              <a:t> “ </a:t>
            </a:r>
            <a:r>
              <a:rPr lang="en-US" b="1" dirty="0" err="1"/>
              <a:t>exocatalysis</a:t>
            </a:r>
            <a:r>
              <a:rPr lang="en-US" b="1" dirty="0"/>
              <a:t>”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Trypsinogen                                               Trypsin</a:t>
            </a:r>
            <a:endParaRPr lang="en-US" b="1" dirty="0"/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             2) Trypsin </a:t>
            </a:r>
            <a:r>
              <a:rPr lang="en-US" b="1" dirty="0" smtClean="0"/>
              <a:t>    “ </a:t>
            </a:r>
            <a:r>
              <a:rPr lang="en-US" b="1" dirty="0" err="1"/>
              <a:t>exocatalysis</a:t>
            </a:r>
            <a:r>
              <a:rPr lang="en-US" b="1" dirty="0"/>
              <a:t>”     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 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            </a:t>
            </a:r>
            <a:r>
              <a:rPr lang="en-US" b="1" dirty="0" smtClean="0"/>
              <a:t>Trypsin        </a:t>
            </a:r>
            <a:r>
              <a:rPr lang="en-US" b="1" dirty="0"/>
              <a:t>“ </a:t>
            </a:r>
            <a:r>
              <a:rPr lang="en-US" b="1" dirty="0" err="1"/>
              <a:t>exocatalysis</a:t>
            </a:r>
            <a:r>
              <a:rPr lang="en-US" b="1" dirty="0"/>
              <a:t>”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ar-IQ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Chymotrypsinogen</a:t>
            </a:r>
            <a:r>
              <a:rPr lang="en-US" b="1" dirty="0" smtClean="0"/>
              <a:t>                            Chymotrypsin</a:t>
            </a:r>
            <a:endParaRPr lang="ar-IQ" b="1" dirty="0"/>
          </a:p>
        </p:txBody>
      </p:sp>
      <p:sp>
        <p:nvSpPr>
          <p:cNvPr id="4" name="سهم مسنن إلى اليمين 3"/>
          <p:cNvSpPr/>
          <p:nvPr/>
        </p:nvSpPr>
        <p:spPr>
          <a:xfrm>
            <a:off x="3131840" y="1196752"/>
            <a:ext cx="3672408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سهم مسنن إلى اليمين 5"/>
          <p:cNvSpPr/>
          <p:nvPr/>
        </p:nvSpPr>
        <p:spPr>
          <a:xfrm flipV="1">
            <a:off x="3131840" y="3384781"/>
            <a:ext cx="3312368" cy="2324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سهم إلى اليمين 6"/>
          <p:cNvSpPr/>
          <p:nvPr/>
        </p:nvSpPr>
        <p:spPr>
          <a:xfrm>
            <a:off x="3851920" y="5517232"/>
            <a:ext cx="2016224" cy="144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3384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en-US" b="1" i="1" u="sng" smtClean="0">
                <a:solidFill>
                  <a:srgbClr val="0070C0"/>
                </a:solidFill>
              </a:rPr>
              <a:t> </a:t>
            </a:r>
            <a:r>
              <a:rPr lang="en-US" b="1" i="1" u="sng" smtClean="0">
                <a:solidFill>
                  <a:srgbClr val="FF0000"/>
                </a:solidFill>
              </a:rPr>
              <a:t>5-</a:t>
            </a:r>
            <a:r>
              <a:rPr lang="en-US" b="1" i="1" u="sng" smtClean="0">
                <a:solidFill>
                  <a:srgbClr val="C00000"/>
                </a:solidFill>
              </a:rPr>
              <a:t>Covalent Modification :-</a:t>
            </a:r>
            <a:endParaRPr lang="ar-IQ" smtClean="0"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88"/>
            <a:ext cx="8686800" cy="5197475"/>
          </a:xfrm>
        </p:spPr>
        <p:txBody>
          <a:bodyPr rtlCol="1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This is done by reversible covalent insertion of a small group  ( ex. </a:t>
            </a:r>
            <a:r>
              <a:rPr lang="en-US" b="1" dirty="0" smtClean="0"/>
              <a:t>phosphate</a:t>
            </a:r>
            <a:r>
              <a:rPr lang="en-US" dirty="0" smtClean="0"/>
              <a:t>) on certain amino acid residue of an enzyme  ( ex. </a:t>
            </a:r>
            <a:r>
              <a:rPr lang="en-US" b="1" dirty="0" smtClean="0"/>
              <a:t>serine, </a:t>
            </a:r>
            <a:r>
              <a:rPr lang="en-US" b="1" dirty="0" err="1" smtClean="0"/>
              <a:t>threonine</a:t>
            </a:r>
            <a:r>
              <a:rPr lang="en-US" b="1" dirty="0" smtClean="0"/>
              <a:t>, tyrosine, </a:t>
            </a:r>
            <a:r>
              <a:rPr lang="en-US" b="1" dirty="0" err="1" smtClean="0"/>
              <a:t>histidine</a:t>
            </a:r>
            <a:r>
              <a:rPr lang="en-US" dirty="0" smtClean="0"/>
              <a:t>) resulting in modulation of their activity.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Enzymes undergo covalent modification are called </a:t>
            </a:r>
            <a:r>
              <a:rPr lang="en-US" b="1" dirty="0" err="1" smtClean="0">
                <a:solidFill>
                  <a:srgbClr val="C00000"/>
                </a:solidFill>
              </a:rPr>
              <a:t>Interconvertable</a:t>
            </a:r>
            <a:r>
              <a:rPr lang="en-US" b="1" dirty="0" smtClean="0">
                <a:solidFill>
                  <a:srgbClr val="C00000"/>
                </a:solidFill>
              </a:rPr>
              <a:t> enzymes </a:t>
            </a:r>
            <a:r>
              <a:rPr lang="en-US" dirty="0" smtClean="0"/>
              <a:t>existing in 2 states of activity: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7030A0"/>
                </a:solidFill>
              </a:rPr>
              <a:t>one of high catalytic activity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sz="3600" b="1" dirty="0" smtClean="0">
                <a:solidFill>
                  <a:srgbClr val="7030A0"/>
                </a:solidFill>
              </a:rPr>
              <a:t>and the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b="1" i="1" u="sng" dirty="0" smtClean="0">
                <a:solidFill>
                  <a:srgbClr val="7030A0"/>
                </a:solidFill>
              </a:rPr>
              <a:t>other of low catalytic activity</a:t>
            </a:r>
            <a:r>
              <a:rPr lang="en-US" sz="3600" b="1" dirty="0" smtClean="0">
                <a:solidFill>
                  <a:srgbClr val="7030A0"/>
                </a:solidFill>
              </a:rPr>
              <a:t>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05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 OF INHIBITORS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Any substance that can reduce the velocity of an enzyme catalyzed reaction is called an inhibitor and the process is known as inhibition.</a:t>
            </a:r>
          </a:p>
          <a:p>
            <a:pPr algn="l">
              <a:buFontTx/>
              <a:buNone/>
            </a:pPr>
            <a:r>
              <a:rPr lang="en-US" dirty="0" smtClean="0"/>
              <a:t>In general, irreversible inhibitors bind to enzymes through covalent bonds.</a:t>
            </a:r>
          </a:p>
          <a:p>
            <a:pPr algn="l">
              <a:buFontTx/>
              <a:buNone/>
            </a:pPr>
            <a:r>
              <a:rPr lang="en-US" dirty="0" smtClean="0"/>
              <a:t>Reversible inhibitors typically bind to enzymes through </a:t>
            </a:r>
            <a:r>
              <a:rPr lang="en-US" dirty="0" err="1" smtClean="0"/>
              <a:t>noncovalent</a:t>
            </a:r>
            <a:r>
              <a:rPr lang="en-US" dirty="0" smtClean="0"/>
              <a:t> bonds.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ISOENZYMES</a:t>
            </a:r>
            <a:endParaRPr lang="ar-IQ" smtClean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572125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  <a:defRPr/>
            </a:pPr>
            <a:r>
              <a:rPr lang="en-US" b="1" dirty="0" smtClean="0"/>
              <a:t>Definition:</a:t>
            </a:r>
            <a:endParaRPr lang="en-US" dirty="0" smtClean="0">
              <a:cs typeface="+mj-cs"/>
            </a:endParaRP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dirty="0" smtClean="0">
                <a:cs typeface="+mj-cs"/>
              </a:rPr>
              <a:t>- The multiple forms of an enzyme catalyzing the same reaction are </a:t>
            </a:r>
            <a:r>
              <a:rPr lang="en-US" dirty="0" err="1" smtClean="0">
                <a:cs typeface="+mj-cs"/>
              </a:rPr>
              <a:t>isoenzymes</a:t>
            </a:r>
            <a:r>
              <a:rPr lang="en-US" dirty="0" smtClean="0">
                <a:cs typeface="+mj-cs"/>
              </a:rPr>
              <a:t> .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dirty="0" smtClean="0">
                <a:cs typeface="+mj-cs"/>
              </a:rPr>
              <a:t>-</a:t>
            </a:r>
            <a:r>
              <a:rPr lang="en-US" dirty="0" err="1" smtClean="0">
                <a:cs typeface="+mj-cs"/>
              </a:rPr>
              <a:t>Isoenzymes</a:t>
            </a:r>
            <a:r>
              <a:rPr lang="en-US" dirty="0" smtClean="0">
                <a:cs typeface="+mj-cs"/>
              </a:rPr>
              <a:t> may be present in different tissues of the same organism, in different cell types or </a:t>
            </a:r>
            <a:r>
              <a:rPr lang="en-US" dirty="0" err="1" smtClean="0">
                <a:cs typeface="+mj-cs"/>
              </a:rPr>
              <a:t>subcellular</a:t>
            </a:r>
            <a:r>
              <a:rPr lang="en-US" dirty="0" smtClean="0">
                <a:cs typeface="+mj-cs"/>
              </a:rPr>
              <a:t> compartments.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dirty="0" smtClean="0">
                <a:cs typeface="+mj-cs"/>
              </a:rPr>
              <a:t> Besides the source, they also differ from each other with respect to their structure, </a:t>
            </a:r>
            <a:r>
              <a:rPr lang="en-US" dirty="0" err="1" smtClean="0">
                <a:cs typeface="+mj-cs"/>
              </a:rPr>
              <a:t>electrophoretic</a:t>
            </a:r>
            <a:r>
              <a:rPr lang="en-US" dirty="0" smtClean="0">
                <a:cs typeface="+mj-cs"/>
              </a:rPr>
              <a:t> mobility and immunological properties.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09648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 b="1" u="sng" smtClean="0"/>
          </a:p>
          <a:p>
            <a:pPr algn="l">
              <a:buFont typeface="Wingdings" pitchFamily="2" charset="2"/>
              <a:buNone/>
            </a:pPr>
            <a:r>
              <a:rPr lang="en-US" b="1" u="sng" smtClean="0">
                <a:solidFill>
                  <a:srgbClr val="FF0000"/>
                </a:solidFill>
              </a:rPr>
              <a:t>Lactate dehydrogenase (LDH) :</a:t>
            </a:r>
            <a:endParaRPr lang="en-US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smtClean="0"/>
              <a:t>There are </a:t>
            </a:r>
            <a:r>
              <a:rPr lang="en-US" sz="2800" b="1" smtClean="0">
                <a:solidFill>
                  <a:srgbClr val="FF0000"/>
                </a:solidFill>
              </a:rPr>
              <a:t>5 isozymes of LDH ( 1- 5 )</a:t>
            </a:r>
            <a:r>
              <a:rPr lang="en-US" sz="2800" smtClean="0"/>
              <a:t>, separated by electrophoresis, all catalyses the same reaction: </a:t>
            </a:r>
          </a:p>
          <a:p>
            <a:pPr algn="l">
              <a:buFont typeface="Wingdings" pitchFamily="2" charset="2"/>
              <a:buNone/>
            </a:pPr>
            <a:r>
              <a:rPr lang="en-US" sz="2800" smtClean="0">
                <a:solidFill>
                  <a:srgbClr val="92D050"/>
                </a:solidFill>
              </a:rPr>
              <a:t>                                       </a:t>
            </a:r>
            <a:r>
              <a:rPr lang="en-US" sz="2800" b="1" smtClean="0">
                <a:solidFill>
                  <a:srgbClr val="92D050"/>
                </a:solidFill>
              </a:rPr>
              <a:t>LDH</a:t>
            </a:r>
          </a:p>
          <a:p>
            <a:pPr algn="l">
              <a:buFont typeface="Wingdings" pitchFamily="2" charset="2"/>
              <a:buNone/>
            </a:pPr>
            <a:r>
              <a:rPr lang="en-US" sz="2800" smtClean="0">
                <a:solidFill>
                  <a:srgbClr val="92D050"/>
                </a:solidFill>
              </a:rPr>
              <a:t> Lactate + NAD</a:t>
            </a:r>
            <a:r>
              <a:rPr lang="en-US" sz="2800" baseline="30000" smtClean="0">
                <a:solidFill>
                  <a:srgbClr val="92D050"/>
                </a:solidFill>
              </a:rPr>
              <a:t>+ </a:t>
            </a:r>
            <a:r>
              <a:rPr lang="en-US" sz="2800" smtClean="0">
                <a:solidFill>
                  <a:srgbClr val="92D050"/>
                </a:solidFill>
              </a:rPr>
              <a:t>                                   pyruvate + NADH + H</a:t>
            </a:r>
            <a:r>
              <a:rPr lang="en-US" sz="2800" baseline="30000" smtClean="0">
                <a:solidFill>
                  <a:srgbClr val="92D050"/>
                </a:solidFill>
              </a:rPr>
              <a:t>+</a:t>
            </a:r>
            <a:endParaRPr lang="en-US" sz="2800" smtClean="0">
              <a:solidFill>
                <a:srgbClr val="92D05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algn="l">
              <a:buFont typeface="Wingdings" pitchFamily="2" charset="2"/>
              <a:buNone/>
            </a:pPr>
            <a:endParaRPr lang="en-US" sz="2800" smtClean="0"/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Each isozyme consists of 4 polypeptide chains: </a:t>
            </a:r>
            <a:r>
              <a:rPr lang="en-US" sz="2400" b="1" smtClean="0">
                <a:solidFill>
                  <a:srgbClr val="FF0000"/>
                </a:solidFill>
              </a:rPr>
              <a:t>H </a:t>
            </a:r>
            <a:r>
              <a:rPr lang="en-US" sz="2400" smtClean="0">
                <a:solidFill>
                  <a:srgbClr val="FF0000"/>
                </a:solidFill>
              </a:rPr>
              <a:t>and/or</a:t>
            </a:r>
            <a:r>
              <a:rPr lang="en-US" sz="2400" b="1" smtClean="0">
                <a:solidFill>
                  <a:srgbClr val="FF0000"/>
                </a:solidFill>
              </a:rPr>
              <a:t> M 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endParaRPr lang="ar-IQ" smtClean="0"/>
          </a:p>
        </p:txBody>
      </p:sp>
      <p:sp>
        <p:nvSpPr>
          <p:cNvPr id="96259" name="سهم إلى اليمين 3"/>
          <p:cNvSpPr>
            <a:spLocks noChangeArrowheads="1"/>
          </p:cNvSpPr>
          <p:nvPr/>
        </p:nvSpPr>
        <p:spPr bwMode="auto">
          <a:xfrm flipV="1">
            <a:off x="2714625" y="2714625"/>
            <a:ext cx="1857375" cy="214313"/>
          </a:xfrm>
          <a:prstGeom prst="rightArrow">
            <a:avLst>
              <a:gd name="adj1" fmla="val 50000"/>
              <a:gd name="adj2" fmla="val 4999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06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LDH  ISOZYMES</a:t>
            </a:r>
            <a:endParaRPr lang="en-US" sz="1800" b="1" i="1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None/>
              <a:defRPr/>
            </a:pPr>
            <a:endParaRPr lang="en-US" sz="1600" i="1" u="sng" dirty="0" smtClean="0"/>
          </a:p>
          <a:p>
            <a:pPr algn="l">
              <a:buFont typeface="Wingdings" pitchFamily="2" charset="2"/>
              <a:buNone/>
              <a:defRPr/>
            </a:pPr>
            <a:r>
              <a:rPr lang="en-US" sz="2000" i="1" u="sng" dirty="0" err="1" smtClean="0">
                <a:solidFill>
                  <a:srgbClr val="FF0000"/>
                </a:solidFill>
              </a:rPr>
              <a:t>I</a:t>
            </a:r>
            <a:r>
              <a:rPr lang="en-US" sz="1800" b="1" i="1" u="sng" dirty="0" err="1" smtClean="0">
                <a:solidFill>
                  <a:srgbClr val="FF0000"/>
                </a:solidFill>
                <a:cs typeface="+mj-cs"/>
              </a:rPr>
              <a:t>sozyme</a:t>
            </a:r>
            <a:r>
              <a:rPr lang="en-US" sz="1800" b="1" i="1" u="sng" dirty="0" smtClean="0">
                <a:solidFill>
                  <a:srgbClr val="FF0000"/>
                </a:solidFill>
                <a:cs typeface="+mj-cs"/>
              </a:rPr>
              <a:t> No.     Subunits          Organ                           Clinical Significance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0000"/>
              </a:solidFill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0000"/>
              </a:solidFill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1                       HHHH            Heart                                   Myocardial Infarction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2                       HHHM      Heart, Kidney RBCs                     Myocardial Infarction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                                                                                        Renal cortex infarction, </a:t>
            </a:r>
            <a:r>
              <a:rPr lang="en-US" sz="1800" b="1" dirty="0" err="1" smtClean="0">
                <a:cs typeface="+mj-cs"/>
              </a:rPr>
              <a:t>Haemolytic</a:t>
            </a:r>
            <a:r>
              <a:rPr lang="en-US" sz="1800" b="1" dirty="0" smtClean="0">
                <a:cs typeface="+mj-cs"/>
              </a:rPr>
              <a:t> </a:t>
            </a:r>
            <a:r>
              <a:rPr lang="en-US" sz="1800" b="1" dirty="0" err="1" smtClean="0">
                <a:cs typeface="+mj-cs"/>
              </a:rPr>
              <a:t>anaemia</a:t>
            </a:r>
            <a:r>
              <a:rPr lang="en-US" sz="1800" b="1" dirty="0" smtClean="0">
                <a:cs typeface="+mj-cs"/>
              </a:rPr>
              <a:t>,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3                      HHMM       Widely distributed                                 Little significance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4                      HMMM       Widely distributed                                Little significance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5                     MMMM    Liver, skeletal muscle                  Acute hepatitis, Acute  muscle injury, 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                                                                                                            Muscle diseases    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 </a:t>
            </a:r>
            <a:r>
              <a:rPr lang="en-US" sz="1600" b="1" dirty="0" smtClean="0"/>
              <a:t>                                    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1200" b="1" dirty="0" smtClean="0"/>
              <a:t>                  </a:t>
            </a:r>
          </a:p>
          <a:p>
            <a:pPr>
              <a:defRPr/>
            </a:pPr>
            <a:endParaRPr lang="ar-IQ" sz="3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01125" cy="685800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FF0000"/>
                </a:solidFill>
              </a:rPr>
              <a:t>Creatine Phosphokinase (CPK)</a:t>
            </a: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FF0000"/>
                </a:solidFill>
              </a:rPr>
              <a:t>	</a:t>
            </a:r>
            <a:r>
              <a:rPr lang="en-US" sz="2800" b="1" u="sng" smtClean="0">
                <a:solidFill>
                  <a:srgbClr val="FF0000"/>
                </a:solidFill>
              </a:rPr>
              <a:t>( Creatine Kinase) ( CK) </a:t>
            </a: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92D050"/>
                </a:solidFill>
              </a:rPr>
              <a:t> </a:t>
            </a:r>
            <a:endParaRPr lang="en-US" sz="2400" b="1" smtClean="0">
              <a:solidFill>
                <a:srgbClr val="92D05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 There are </a:t>
            </a:r>
            <a:r>
              <a:rPr lang="en-US" sz="2400" b="1" smtClean="0">
                <a:solidFill>
                  <a:srgbClr val="92D050"/>
                </a:solidFill>
              </a:rPr>
              <a:t>3 CK isozymes ( CPK 1 – 3 ) </a:t>
            </a:r>
            <a:r>
              <a:rPr lang="en-US" sz="2400" smtClean="0"/>
              <a:t>separated by electrophoresis, all catalyzes the same reaction:- 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                                      CPK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   Creatine +  ATP                                phosphocreatine + ADP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                                         Mg</a:t>
            </a:r>
            <a:r>
              <a:rPr lang="en-US" sz="2400" baseline="30000" smtClean="0"/>
              <a:t>2+</a:t>
            </a:r>
            <a:endParaRPr lang="en-US" sz="2400" smtClean="0"/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 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 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Each isozyme consists of 2 polypeptide chains : </a:t>
            </a:r>
            <a:r>
              <a:rPr lang="en-US" sz="2800" b="1" smtClean="0">
                <a:solidFill>
                  <a:srgbClr val="92D050"/>
                </a:solidFill>
              </a:rPr>
              <a:t>B </a:t>
            </a:r>
            <a:r>
              <a:rPr lang="en-US" sz="2800" smtClean="0">
                <a:solidFill>
                  <a:srgbClr val="FF0000"/>
                </a:solidFill>
              </a:rPr>
              <a:t>and/or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smtClean="0">
                <a:solidFill>
                  <a:srgbClr val="92D050"/>
                </a:solidFill>
              </a:rPr>
              <a:t>M </a:t>
            </a:r>
            <a:endParaRPr lang="en-US" sz="2400" b="1" smtClean="0">
              <a:solidFill>
                <a:srgbClr val="92D050"/>
              </a:solidFill>
            </a:endParaRPr>
          </a:p>
          <a:p>
            <a:pPr algn="l">
              <a:buFont typeface="Arial" pitchFamily="34" charset="0"/>
              <a:buNone/>
            </a:pPr>
            <a:endParaRPr lang="ar-IQ" smtClean="0"/>
          </a:p>
        </p:txBody>
      </p:sp>
      <p:sp>
        <p:nvSpPr>
          <p:cNvPr id="98307" name="سهم إلى اليمين 3"/>
          <p:cNvSpPr>
            <a:spLocks noChangeArrowheads="1"/>
          </p:cNvSpPr>
          <p:nvPr/>
        </p:nvSpPr>
        <p:spPr bwMode="auto">
          <a:xfrm flipV="1">
            <a:off x="2428875" y="3357563"/>
            <a:ext cx="1500188" cy="214312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75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عنصر نائب للمحتوى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None/>
            </a:pPr>
            <a:r>
              <a:rPr lang="en-US" b="1" i="1" smtClean="0">
                <a:solidFill>
                  <a:srgbClr val="FF0000"/>
                </a:solidFill>
              </a:rPr>
              <a:t>CPK  ISOZYMES</a:t>
            </a:r>
            <a:endParaRPr lang="en-US" sz="2400" b="1" i="1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None/>
            </a:pPr>
            <a:endParaRPr lang="en-US" sz="2400" i="1" u="sng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b="1" i="1" u="sng" smtClean="0">
                <a:solidFill>
                  <a:srgbClr val="002060"/>
                </a:solidFill>
              </a:rPr>
              <a:t>Is</a:t>
            </a:r>
            <a:r>
              <a:rPr lang="en-US" sz="2000" b="1" i="1" u="sng" smtClean="0">
                <a:solidFill>
                  <a:srgbClr val="002060"/>
                </a:solidFill>
              </a:rPr>
              <a:t>ozyme No.     Subunits             Organ                      Clinical Significance</a:t>
            </a:r>
          </a:p>
          <a:p>
            <a:pPr algn="l">
              <a:buFont typeface="Wingdings" pitchFamily="2" charset="2"/>
              <a:buNone/>
            </a:pPr>
            <a:endParaRPr lang="en-US" sz="2000" b="1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endParaRPr lang="en-US" sz="2000" b="1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002060"/>
                </a:solidFill>
              </a:rPr>
              <a:t>1  </a:t>
            </a:r>
            <a:r>
              <a:rPr lang="en-US" sz="2000" b="1" smtClean="0">
                <a:solidFill>
                  <a:srgbClr val="002060"/>
                </a:solidFill>
              </a:rPr>
              <a:t>                     BB                Brain                                   Brain disease,                                                                                                                                   Severe shock</a:t>
            </a:r>
          </a:p>
          <a:p>
            <a:pPr algn="l">
              <a:buFont typeface="Wingdings" pitchFamily="2" charset="2"/>
              <a:buNone/>
            </a:pPr>
            <a:endParaRPr lang="en-US" sz="2000" b="1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002060"/>
                </a:solidFill>
              </a:rPr>
              <a:t>2 </a:t>
            </a:r>
            <a:r>
              <a:rPr lang="en-US" sz="2000" b="1" smtClean="0">
                <a:solidFill>
                  <a:srgbClr val="002060"/>
                </a:solidFill>
              </a:rPr>
              <a:t>                      MB               Heart                                     Myocardial    Infarction</a:t>
            </a:r>
          </a:p>
          <a:p>
            <a:pPr algn="l">
              <a:buFont typeface="Wingdings" pitchFamily="2" charset="2"/>
              <a:buNone/>
            </a:pPr>
            <a:r>
              <a:rPr lang="en-US" sz="2000" b="1" smtClean="0">
                <a:solidFill>
                  <a:srgbClr val="002060"/>
                </a:solidFill>
              </a:rPr>
              <a:t>                                                                                                   </a:t>
            </a:r>
          </a:p>
          <a:p>
            <a:pPr algn="l">
              <a:buFont typeface="Wingdings" pitchFamily="2" charset="2"/>
              <a:buNone/>
            </a:pPr>
            <a:endParaRPr lang="en-US" sz="2000" b="1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002060"/>
                </a:solidFill>
              </a:rPr>
              <a:t>3</a:t>
            </a:r>
            <a:r>
              <a:rPr lang="en-US" sz="2000" b="1" smtClean="0">
                <a:solidFill>
                  <a:srgbClr val="002060"/>
                </a:solidFill>
              </a:rPr>
              <a:t>                      MM       Skeletal muscle                 Acute  muscle injury,   Muscle disease,   </a:t>
            </a:r>
          </a:p>
          <a:p>
            <a:pPr algn="l">
              <a:buFont typeface="Wingdings" pitchFamily="2" charset="2"/>
              <a:buNone/>
            </a:pPr>
            <a:r>
              <a:rPr lang="en-US" sz="1800" b="1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</a:t>
            </a:r>
            <a:r>
              <a:rPr lang="en-US" sz="1600" b="1" smtClean="0">
                <a:solidFill>
                  <a:srgbClr val="92D050"/>
                </a:solidFill>
              </a:rPr>
              <a:t>         </a:t>
            </a:r>
          </a:p>
          <a:p>
            <a:pPr>
              <a:buFont typeface="Wingdings" pitchFamily="2" charset="2"/>
              <a:buNone/>
            </a:pPr>
            <a:endParaRPr lang="en-US" sz="1200" b="1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200" b="1" smtClean="0">
                <a:solidFill>
                  <a:srgbClr val="92D050"/>
                </a:solidFill>
              </a:rPr>
              <a:t>         </a:t>
            </a:r>
          </a:p>
          <a:p>
            <a:pPr>
              <a:buFont typeface="Wingdings" pitchFamily="2" charset="2"/>
              <a:buNone/>
            </a:pPr>
            <a:r>
              <a:rPr lang="en-US" sz="1200" b="1" smtClean="0">
                <a:solidFill>
                  <a:srgbClr val="92D050"/>
                </a:solidFill>
              </a:rPr>
              <a:t>         </a:t>
            </a:r>
          </a:p>
          <a:p>
            <a:endParaRPr lang="ar-IQ" sz="3600" b="1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inhibition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Tx/>
              <a:buNone/>
            </a:pPr>
            <a:r>
              <a:rPr lang="en-US" dirty="0" smtClean="0"/>
              <a:t>May be reversible or irreversible </a:t>
            </a:r>
          </a:p>
          <a:p>
            <a:pPr algn="l">
              <a:buFontTx/>
              <a:buNone/>
            </a:pPr>
            <a:r>
              <a:rPr lang="en-US" dirty="0" smtClean="0"/>
              <a:t>1- </a:t>
            </a:r>
            <a:r>
              <a:rPr lang="en-US" sz="3600" dirty="0" smtClean="0">
                <a:solidFill>
                  <a:srgbClr val="FF0000"/>
                </a:solidFill>
              </a:rPr>
              <a:t>reversible</a:t>
            </a:r>
            <a:r>
              <a:rPr lang="en-US" dirty="0" smtClean="0"/>
              <a:t> the inhibitor combine rapidly &amp; reversibly with enzyme or enzyme substrate </a:t>
            </a:r>
          </a:p>
          <a:p>
            <a:pPr algn="l">
              <a:buFontTx/>
              <a:buNone/>
            </a:pPr>
            <a:r>
              <a:rPr lang="en-US" dirty="0" smtClean="0"/>
              <a:t>Have three major types </a:t>
            </a:r>
          </a:p>
          <a:p>
            <a:pPr algn="l">
              <a:buFontTx/>
              <a:buNone/>
            </a:pPr>
            <a:r>
              <a:rPr lang="en-US" dirty="0" smtClean="0"/>
              <a:t>1-Competitive </a:t>
            </a:r>
          </a:p>
          <a:p>
            <a:pPr algn="l">
              <a:buFontTx/>
              <a:buNone/>
            </a:pPr>
            <a:r>
              <a:rPr lang="en-US" dirty="0" smtClean="0"/>
              <a:t>2-non competitive</a:t>
            </a:r>
          </a:p>
          <a:p>
            <a:pPr algn="l">
              <a:buNone/>
            </a:pPr>
            <a:r>
              <a:rPr lang="en-US" dirty="0" smtClean="0"/>
              <a:t>3-uncompetitive</a:t>
            </a:r>
          </a:p>
          <a:p>
            <a:pPr algn="l">
              <a:buFontTx/>
              <a:buNone/>
            </a:pP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Competitive inhibitor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 algn="l">
              <a:buFontTx/>
              <a:buNone/>
            </a:pPr>
            <a:r>
              <a:rPr lang="en-US" dirty="0" smtClean="0"/>
              <a:t>The inhibitor  can combine with the free enzyme in away that it compete with the normal substrate for binding at the active site </a:t>
            </a:r>
          </a:p>
          <a:p>
            <a:pPr algn="l">
              <a:buFontTx/>
              <a:buNone/>
            </a:pPr>
            <a:r>
              <a:rPr lang="en-US" dirty="0" smtClean="0"/>
              <a:t>A competitive inhibitor must reacts reversibly with enzyme to form enzyme – inhibitor  complex </a:t>
            </a:r>
          </a:p>
          <a:p>
            <a:pPr algn="l">
              <a:buFontTx/>
              <a:buNone/>
            </a:pPr>
            <a:r>
              <a:rPr lang="en-US" dirty="0" smtClean="0"/>
              <a:t>Inhibitor molecule is not chemically change by the enzyme 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</a:t>
            </a:r>
            <a:r>
              <a:rPr lang="en-US" dirty="0" err="1" smtClean="0"/>
              <a:t>Malonate</a:t>
            </a:r>
            <a:r>
              <a:rPr lang="en-US" dirty="0" smtClean="0"/>
              <a:t> that competes with </a:t>
            </a:r>
            <a:r>
              <a:rPr lang="en-US" dirty="0" err="1" smtClean="0"/>
              <a:t>succinate</a:t>
            </a:r>
            <a:r>
              <a:rPr lang="en-US" dirty="0" smtClean="0"/>
              <a:t> and inhibits the action of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err="1" smtClean="0"/>
              <a:t>succinate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r>
              <a:rPr lang="en-US" dirty="0" smtClean="0"/>
              <a:t> to produce </a:t>
            </a:r>
            <a:r>
              <a:rPr lang="en-US" dirty="0" err="1" smtClean="0"/>
              <a:t>fumarate</a:t>
            </a:r>
            <a:r>
              <a:rPr lang="en-US" dirty="0" smtClean="0"/>
              <a:t> in the Krebs cycle.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smtClean="0"/>
          </a:p>
        </p:txBody>
      </p:sp>
      <p:pic>
        <p:nvPicPr>
          <p:cNvPr id="706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71500"/>
            <a:ext cx="8501063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Effect of Competitive inhibitors: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Effect on </a:t>
            </a:r>
            <a:r>
              <a:rPr lang="en-US" b="1" dirty="0" err="1" smtClean="0">
                <a:solidFill>
                  <a:srgbClr val="FF0000"/>
                </a:solidFill>
              </a:rPr>
              <a:t>Vmax</a:t>
            </a:r>
            <a:r>
              <a:rPr lang="en-US" b="1" dirty="0" smtClean="0"/>
              <a:t>: </a:t>
            </a:r>
            <a:r>
              <a:rPr lang="en-US" dirty="0" smtClean="0"/>
              <a:t>The effect of a competitive inhibitor is reversed by increasing at a sufficiently high substrate concentration; the reaction velocity reaches the </a:t>
            </a:r>
            <a:r>
              <a:rPr lang="en-US" dirty="0" err="1" smtClean="0"/>
              <a:t>Vmax</a:t>
            </a:r>
            <a:r>
              <a:rPr lang="en-US" dirty="0" smtClean="0"/>
              <a:t> observed in the absence of inhibitor. This means that the effect remains same.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Effect on Km:</a:t>
            </a:r>
            <a:r>
              <a:rPr lang="en-US" dirty="0" smtClean="0"/>
              <a:t> A competitive inhibitor increases the apparent Km for a given substrate. This means that in the presence of a competitive inhibitor more substrate is needed to achieve ½ </a:t>
            </a:r>
            <a:r>
              <a:rPr lang="en-US" dirty="0" err="1" smtClean="0"/>
              <a:t>Vmax</a:t>
            </a:r>
            <a:r>
              <a:rPr lang="en-US" dirty="0" smtClean="0"/>
              <a:t>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552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7030A0"/>
                </a:solidFill>
                <a:cs typeface="+mj-cs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+mj-cs"/>
              </a:rPr>
            </a:br>
            <a:r>
              <a:rPr lang="en-US" sz="2800" b="1" dirty="0">
                <a:solidFill>
                  <a:srgbClr val="7030A0"/>
                </a:solidFill>
                <a:cs typeface="+mj-cs"/>
              </a:rPr>
              <a:t/>
            </a:r>
            <a:br>
              <a:rPr lang="en-US" sz="2800" b="1" dirty="0">
                <a:solidFill>
                  <a:srgbClr val="7030A0"/>
                </a:solidFill>
                <a:cs typeface="+mj-cs"/>
              </a:rPr>
            </a:br>
            <a:r>
              <a:rPr lang="en-US" sz="2800" b="1" dirty="0" smtClean="0">
                <a:solidFill>
                  <a:srgbClr val="7030A0"/>
                </a:solidFill>
                <a:cs typeface="+mj-cs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+mj-cs"/>
              </a:rPr>
            </a:br>
            <a:r>
              <a:rPr lang="en-US" sz="2800" b="1" dirty="0" err="1" smtClean="0">
                <a:solidFill>
                  <a:srgbClr val="7030A0"/>
                </a:solidFill>
                <a:cs typeface="+mj-cs"/>
              </a:rPr>
              <a:t>Lineweaver</a:t>
            </a:r>
            <a:r>
              <a:rPr lang="en-US" sz="2800" b="1" dirty="0" smtClean="0">
                <a:solidFill>
                  <a:srgbClr val="7030A0"/>
                </a:solidFill>
                <a:cs typeface="+mj-cs"/>
              </a:rPr>
              <a:t> – Burk plot of </a:t>
            </a:r>
            <a:r>
              <a:rPr lang="en-US" sz="2800" b="1" u="sng" dirty="0" smtClean="0">
                <a:solidFill>
                  <a:srgbClr val="7030A0"/>
                </a:solidFill>
                <a:cs typeface="+mj-cs"/>
              </a:rPr>
              <a:t>Competitive inhibition </a:t>
            </a:r>
            <a:r>
              <a:rPr lang="en-US" sz="3200" b="1" u="sng" dirty="0" smtClean="0">
                <a:solidFill>
                  <a:srgbClr val="7030A0"/>
                </a:solidFill>
                <a:cs typeface="+mj-cs"/>
              </a:rPr>
              <a:t/>
            </a:r>
            <a:br>
              <a:rPr lang="en-US" sz="3200" b="1" u="sng" dirty="0" smtClean="0">
                <a:solidFill>
                  <a:srgbClr val="7030A0"/>
                </a:solidFill>
                <a:cs typeface="+mj-cs"/>
              </a:rPr>
            </a:br>
            <a:r>
              <a:rPr lang="en-US" sz="3200" b="1" u="sng" dirty="0">
                <a:solidFill>
                  <a:srgbClr val="7030A0"/>
                </a:solidFill>
                <a:cs typeface="+mj-cs"/>
              </a:rPr>
              <a:t/>
            </a:r>
            <a:br>
              <a:rPr lang="en-US" sz="3200" b="1" u="sng" dirty="0">
                <a:solidFill>
                  <a:srgbClr val="7030A0"/>
                </a:solidFill>
                <a:cs typeface="+mj-cs"/>
              </a:rPr>
            </a:br>
            <a:r>
              <a:rPr lang="en-US" sz="3200" b="1" u="sng" dirty="0" smtClean="0">
                <a:solidFill>
                  <a:srgbClr val="7030A0"/>
                </a:solidFill>
                <a:cs typeface="+mj-cs"/>
              </a:rPr>
              <a:t/>
            </a:r>
            <a:br>
              <a:rPr lang="en-US" sz="3200" b="1" u="sng" dirty="0" smtClean="0">
                <a:solidFill>
                  <a:srgbClr val="7030A0"/>
                </a:solidFill>
                <a:cs typeface="+mj-cs"/>
              </a:rPr>
            </a:br>
            <a:r>
              <a:rPr lang="en-US" sz="3200" b="1" u="sng" dirty="0" smtClean="0">
                <a:solidFill>
                  <a:srgbClr val="00B050"/>
                </a:solidFill>
                <a:cs typeface="+mj-cs"/>
              </a:rPr>
              <a:t>Where:</a:t>
            </a:r>
            <a:r>
              <a:rPr lang="en-US" sz="3200" b="1" u="sng" dirty="0" smtClean="0">
                <a:solidFill>
                  <a:srgbClr val="7030A0"/>
                </a:solidFill>
                <a:cs typeface="+mj-cs"/>
              </a:rPr>
              <a:t/>
            </a:r>
            <a:br>
              <a:rPr lang="en-US" sz="3200" b="1" u="sng" dirty="0" smtClean="0">
                <a:solidFill>
                  <a:srgbClr val="7030A0"/>
                </a:solidFill>
                <a:cs typeface="+mj-cs"/>
              </a:rPr>
            </a:br>
            <a:r>
              <a:rPr lang="en-US" sz="2800" b="1" dirty="0" smtClean="0">
                <a:solidFill>
                  <a:srgbClr val="C00000"/>
                </a:solidFill>
                <a:cs typeface="+mj-cs"/>
              </a:rPr>
              <a:t>1.  </a:t>
            </a:r>
            <a:r>
              <a:rPr lang="en-US" sz="2800" b="1" dirty="0" err="1" smtClean="0">
                <a:solidFill>
                  <a:srgbClr val="C00000"/>
                </a:solidFill>
                <a:cs typeface="+mj-cs"/>
              </a:rPr>
              <a:t>Vmax</a:t>
            </a:r>
            <a:r>
              <a:rPr lang="en-US" sz="2800" b="1" dirty="0" smtClean="0">
                <a:solidFill>
                  <a:srgbClr val="C00000"/>
                </a:solidFill>
                <a:cs typeface="+mj-cs"/>
              </a:rPr>
              <a:t>: not changed            2.  Km: increased</a:t>
            </a:r>
            <a:endParaRPr lang="ar-IQ" sz="3200" b="1" dirty="0">
              <a:solidFill>
                <a:srgbClr val="C00000"/>
              </a:solidFill>
              <a:cs typeface="+mj-cs"/>
            </a:endParaRP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3071810"/>
            <a:ext cx="5786478" cy="328614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2. Non – competitive inhibition :-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In non-competitive inhibition the inhibitor binds at different site rather than the substrate-binding site.</a:t>
            </a:r>
          </a:p>
          <a:p>
            <a:pPr algn="l">
              <a:buNone/>
            </a:pPr>
            <a:r>
              <a:rPr lang="en-US" dirty="0" smtClean="0"/>
              <a:t>when the inhibitor binds at this site there will be a change in conformation of the enzyme molecules, which leads to the reversible inactivation of the catalytic site.</a:t>
            </a:r>
          </a:p>
          <a:p>
            <a:pPr algn="l">
              <a:buNone/>
            </a:pPr>
            <a:r>
              <a:rPr lang="en-US" dirty="0" smtClean="0"/>
              <a:t>Non-competitive inhibitors bind reversibly either to the free-enzyme or the ES complex to form the inactive complexes.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1414</Words>
  <Application>Microsoft Office PowerPoint</Application>
  <PresentationFormat>عرض على الشاشة (4:3)</PresentationFormat>
  <Paragraphs>179</Paragraphs>
  <Slides>34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سمة Office</vt:lpstr>
      <vt:lpstr>   Objectives:   </vt:lpstr>
      <vt:lpstr>5.Activators &amp; inhibitors:  </vt:lpstr>
      <vt:lpstr>EFFECT OF INHIBITORS</vt:lpstr>
      <vt:lpstr>Types of inhibition</vt:lpstr>
      <vt:lpstr>Competitive inhibitor</vt:lpstr>
      <vt:lpstr>عرض تقديمي في PowerPoint</vt:lpstr>
      <vt:lpstr>Effect of Competitive inhibitors:</vt:lpstr>
      <vt:lpstr>   Lineweaver – Burk plot of Competitive inhibition    Where: 1.  Vmax: not changed            2.  Km: increased</vt:lpstr>
      <vt:lpstr>2. Non – competitive inhibition :-</vt:lpstr>
      <vt:lpstr>عرض تقديمي في PowerPoint</vt:lpstr>
      <vt:lpstr>عرض تقديمي في PowerPoint</vt:lpstr>
      <vt:lpstr>Effect of Non - Competitive inhibitors</vt:lpstr>
      <vt:lpstr>Lineweaver – Burk plot of Non-competitive inhibition    Where: 1.  Vmax: decreased           2.  Km: not changed</vt:lpstr>
      <vt:lpstr>3-UN COMPETITIVE INHIBITION </vt:lpstr>
      <vt:lpstr>عرض تقديمي في PowerPoint</vt:lpstr>
      <vt:lpstr>Irreversible inhibition :</vt:lpstr>
      <vt:lpstr> Regulation of Enzyme Activity  </vt:lpstr>
      <vt:lpstr>2- Allosteric Regulation</vt:lpstr>
      <vt:lpstr>عرض تقديمي في PowerPoint</vt:lpstr>
      <vt:lpstr>عرض تقديمي في PowerPoint</vt:lpstr>
      <vt:lpstr>MODEL OF ALLOSTERIC REGULATION</vt:lpstr>
      <vt:lpstr>Concerted ( Symmetry ) Model</vt:lpstr>
      <vt:lpstr>عرض تقديمي في PowerPoint</vt:lpstr>
      <vt:lpstr>2. Sequential Model </vt:lpstr>
      <vt:lpstr>عرض تقديمي في PowerPoint</vt:lpstr>
      <vt:lpstr>عرض تقديمي في PowerPoint</vt:lpstr>
      <vt:lpstr> 4-Zymogens ( Proenzymes) : </vt:lpstr>
      <vt:lpstr>عرض تقديمي في PowerPoint</vt:lpstr>
      <vt:lpstr> 5-Covalent Modification :-</vt:lpstr>
      <vt:lpstr>ISOENZYMES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inhibition</dc:title>
  <dc:creator>hp</dc:creator>
  <cp:lastModifiedBy>DR.Ahmed Saker 2O14</cp:lastModifiedBy>
  <cp:revision>12</cp:revision>
  <dcterms:created xsi:type="dcterms:W3CDTF">2019-02-22T19:31:21Z</dcterms:created>
  <dcterms:modified xsi:type="dcterms:W3CDTF">2022-10-06T17:21:10Z</dcterms:modified>
</cp:coreProperties>
</file>